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08.12.2017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lide0001_image004.jpg"/>
          <p:cNvPicPr>
            <a:picLocks noChangeAspect="1"/>
          </p:cNvPicPr>
          <p:nvPr/>
        </p:nvPicPr>
        <p:blipFill>
          <a:blip r:embed="rId2" cstate="print"/>
          <a:srcRect b="19118"/>
          <a:stretch>
            <a:fillRect/>
          </a:stretch>
        </p:blipFill>
        <p:spPr bwMode="auto">
          <a:xfrm rot="10413856" flipV="1">
            <a:off x="5502852" y="3976671"/>
            <a:ext cx="2136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ÇOCUK+İHMAL+ve+İSTİSMARI.jpg"/>
          <p:cNvPicPr>
            <a:picLocks noChangeAspect="1" noChangeArrowheads="1"/>
          </p:cNvPicPr>
          <p:nvPr/>
        </p:nvPicPr>
        <p:blipFill>
          <a:blip r:embed="rId3" cstate="print"/>
          <a:srcRect b="5139"/>
          <a:stretch>
            <a:fillRect/>
          </a:stretch>
        </p:blipFill>
        <p:spPr bwMode="auto">
          <a:xfrm>
            <a:off x="1799184" y="548680"/>
            <a:ext cx="7344816" cy="522553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7812360" cy="338437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İHMAL VE İSTİSMAR İSTATİSTİKLERİ</a:t>
            </a:r>
          </a:p>
          <a:p>
            <a:endParaRPr lang="tr-TR" dirty="0" smtClean="0"/>
          </a:p>
          <a:p>
            <a:r>
              <a:rPr lang="tr-TR" dirty="0" smtClean="0"/>
              <a:t>İstismara uğrayan çocuk oranları</a:t>
            </a:r>
          </a:p>
          <a:p>
            <a:r>
              <a:rPr lang="tr-TR" dirty="0" smtClean="0"/>
              <a:t>Dünyada, </a:t>
            </a:r>
            <a:r>
              <a:rPr lang="tr-TR" dirty="0" smtClean="0">
                <a:solidFill>
                  <a:srgbClr val="FF0000"/>
                </a:solidFill>
              </a:rPr>
              <a:t>%1 ile %10 </a:t>
            </a:r>
            <a:r>
              <a:rPr lang="tr-TR" dirty="0" smtClean="0"/>
              <a:t>arasında</a:t>
            </a:r>
          </a:p>
          <a:p>
            <a:r>
              <a:rPr lang="tr-TR" dirty="0" smtClean="0"/>
              <a:t>Türkiye’de, </a:t>
            </a:r>
            <a:r>
              <a:rPr lang="tr-TR" dirty="0" smtClean="0">
                <a:solidFill>
                  <a:srgbClr val="FF0000"/>
                </a:solidFill>
              </a:rPr>
              <a:t>%10 ile %53 </a:t>
            </a:r>
            <a:r>
              <a:rPr lang="tr-TR" dirty="0" smtClean="0"/>
              <a:t>arasındadır. </a:t>
            </a:r>
          </a:p>
          <a:p>
            <a:endParaRPr lang="tr-TR" dirty="0" smtClean="0"/>
          </a:p>
          <a:p>
            <a:r>
              <a:rPr lang="tr-TR" dirty="0" smtClean="0"/>
              <a:t>İstismara uğrayan çocuk sayısı son on yılda </a:t>
            </a:r>
            <a:r>
              <a:rPr lang="tr-TR" dirty="0" smtClean="0">
                <a:solidFill>
                  <a:srgbClr val="FF0000"/>
                </a:solidFill>
              </a:rPr>
              <a:t>3 kat </a:t>
            </a:r>
            <a:r>
              <a:rPr lang="tr-TR" dirty="0" smtClean="0"/>
              <a:t>artmıştır.</a:t>
            </a:r>
          </a:p>
          <a:p>
            <a:r>
              <a:rPr lang="tr-TR" dirty="0" smtClean="0"/>
              <a:t>İstismara uğrayan </a:t>
            </a:r>
            <a:r>
              <a:rPr lang="tr-TR" dirty="0" smtClean="0"/>
              <a:t>çocukların </a:t>
            </a:r>
            <a:r>
              <a:rPr lang="tr-TR" dirty="0" smtClean="0">
                <a:solidFill>
                  <a:srgbClr val="FF0000"/>
                </a:solidFill>
              </a:rPr>
              <a:t>%70’i 18 </a:t>
            </a:r>
            <a:r>
              <a:rPr lang="tr-TR" dirty="0" smtClean="0"/>
              <a:t>yaş altı bireylerdir.</a:t>
            </a:r>
          </a:p>
          <a:p>
            <a:endParaRPr lang="tr-TR" dirty="0" smtClean="0"/>
          </a:p>
          <a:p>
            <a:endParaRPr lang="en-GB" altLang="tr-TR" dirty="0" smtClean="0"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1026" name="Picture 2" descr="C:\Users\User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61048"/>
            <a:ext cx="4269410" cy="2660864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99592" y="0"/>
            <a:ext cx="8496944" cy="4248472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dirty="0" smtClean="0">
                <a:cs typeface="Times New Roman" pitchFamily="18" charset="0"/>
              </a:rPr>
              <a:t>İSTİSMAR İLE İLGİLİ DOĞRU BİLİNEN YANLIŞLAR</a:t>
            </a:r>
          </a:p>
          <a:p>
            <a:endParaRPr lang="tr-TR" altLang="tr-TR" dirty="0" smtClean="0">
              <a:cs typeface="Times New Roman" pitchFamily="18" charset="0"/>
            </a:endParaRPr>
          </a:p>
          <a:p>
            <a:r>
              <a:rPr lang="tr-TR" altLang="tr-TR" dirty="0" smtClean="0">
                <a:solidFill>
                  <a:schemeClr val="accent6"/>
                </a:solidFill>
                <a:cs typeface="Times New Roman" pitchFamily="18" charset="0"/>
              </a:rPr>
              <a:t>Çocuğu istismar eden kişi her zaman yabancı biridir. </a:t>
            </a:r>
            <a:r>
              <a:rPr lang="tr-TR" altLang="tr-TR" dirty="0" smtClean="0">
                <a:solidFill>
                  <a:schemeClr val="accent3"/>
                </a:solidFill>
                <a:cs typeface="Times New Roman" pitchFamily="18" charset="0"/>
              </a:rPr>
              <a:t>YANLIŞ</a:t>
            </a:r>
          </a:p>
          <a:p>
            <a:r>
              <a:rPr lang="tr-TR" altLang="tr-TR" dirty="0" err="1" smtClean="0">
                <a:solidFill>
                  <a:schemeClr val="accent6"/>
                </a:solidFill>
                <a:cs typeface="Times New Roman" pitchFamily="18" charset="0"/>
              </a:rPr>
              <a:t>Sosyo</a:t>
            </a:r>
            <a:r>
              <a:rPr lang="tr-TR" altLang="tr-TR" dirty="0" smtClean="0">
                <a:solidFill>
                  <a:schemeClr val="accent6"/>
                </a:solidFill>
                <a:cs typeface="Times New Roman" pitchFamily="18" charset="0"/>
              </a:rPr>
              <a:t>-ekonomik ve eğitim düzeyi düşük ailelerde görülür. </a:t>
            </a:r>
            <a:r>
              <a:rPr lang="tr-TR" altLang="tr-TR" dirty="0" smtClean="0">
                <a:solidFill>
                  <a:schemeClr val="accent3"/>
                </a:solidFill>
                <a:cs typeface="Times New Roman" pitchFamily="18" charset="0"/>
              </a:rPr>
              <a:t>YANLIŞ</a:t>
            </a:r>
          </a:p>
          <a:p>
            <a:r>
              <a:rPr lang="tr-TR" altLang="tr-TR" dirty="0" smtClean="0">
                <a:solidFill>
                  <a:schemeClr val="accent6"/>
                </a:solidFill>
                <a:cs typeface="Times New Roman" pitchFamily="18" charset="0"/>
              </a:rPr>
              <a:t>Her istismar çok zararlı değildir.  </a:t>
            </a:r>
            <a:r>
              <a:rPr lang="tr-TR" altLang="tr-TR" dirty="0" smtClean="0">
                <a:solidFill>
                  <a:schemeClr val="accent3"/>
                </a:solidFill>
                <a:cs typeface="Times New Roman" pitchFamily="18" charset="0"/>
              </a:rPr>
              <a:t>YANLIŞ</a:t>
            </a:r>
          </a:p>
          <a:p>
            <a:r>
              <a:rPr lang="tr-TR" altLang="tr-TR" dirty="0" smtClean="0">
                <a:solidFill>
                  <a:schemeClr val="accent6"/>
                </a:solidFill>
                <a:cs typeface="Times New Roman" pitchFamily="18" charset="0"/>
              </a:rPr>
              <a:t>Tüm istismar edenler erkektir. </a:t>
            </a:r>
            <a:r>
              <a:rPr lang="tr-TR" altLang="tr-TR" dirty="0" smtClean="0">
                <a:solidFill>
                  <a:schemeClr val="accent3"/>
                </a:solidFill>
                <a:cs typeface="Times New Roman" pitchFamily="18" charset="0"/>
              </a:rPr>
              <a:t>YANLIŞ</a:t>
            </a:r>
            <a:r>
              <a:rPr lang="tr-TR" altLang="tr-TR" dirty="0" smtClean="0">
                <a:solidFill>
                  <a:schemeClr val="accent6"/>
                </a:solidFill>
                <a:cs typeface="Times New Roman" pitchFamily="18" charset="0"/>
              </a:rPr>
              <a:t> </a:t>
            </a:r>
          </a:p>
          <a:p>
            <a:r>
              <a:rPr lang="tr-TR" altLang="tr-TR" dirty="0" smtClean="0">
                <a:solidFill>
                  <a:schemeClr val="accent6"/>
                </a:solidFill>
                <a:cs typeface="Times New Roman" pitchFamily="18" charset="0"/>
              </a:rPr>
              <a:t>Sadece kız çocukları istismara uğrar. </a:t>
            </a:r>
            <a:r>
              <a:rPr lang="tr-TR" altLang="tr-TR" dirty="0" smtClean="0">
                <a:solidFill>
                  <a:schemeClr val="accent3"/>
                </a:solidFill>
                <a:cs typeface="Times New Roman" pitchFamily="18" charset="0"/>
              </a:rPr>
              <a:t>YANLIŞ</a:t>
            </a:r>
          </a:p>
          <a:p>
            <a:r>
              <a:rPr lang="tr-TR" altLang="tr-TR" dirty="0" smtClean="0">
                <a:solidFill>
                  <a:schemeClr val="accent6"/>
                </a:solidFill>
                <a:cs typeface="Times New Roman" pitchFamily="18" charset="0"/>
              </a:rPr>
              <a:t>İstismara uğrayan kişiler tedavi edilemez. </a:t>
            </a:r>
            <a:r>
              <a:rPr lang="tr-TR" altLang="tr-TR" dirty="0" smtClean="0">
                <a:solidFill>
                  <a:schemeClr val="accent3"/>
                </a:solidFill>
                <a:cs typeface="Times New Roman" pitchFamily="18" charset="0"/>
              </a:rPr>
              <a:t>YANLIŞ</a:t>
            </a:r>
          </a:p>
          <a:p>
            <a:r>
              <a:rPr lang="tr-TR" altLang="tr-TR" dirty="0" smtClean="0">
                <a:solidFill>
                  <a:schemeClr val="accent6"/>
                </a:solidFill>
                <a:cs typeface="Times New Roman" pitchFamily="18" charset="0"/>
              </a:rPr>
              <a:t>Çocuklar olanları daima söyler. </a:t>
            </a:r>
            <a:r>
              <a:rPr lang="tr-TR" altLang="tr-TR" dirty="0" smtClean="0">
                <a:solidFill>
                  <a:schemeClr val="accent3"/>
                </a:solidFill>
                <a:cs typeface="Times New Roman" pitchFamily="18" charset="0"/>
              </a:rPr>
              <a:t>YANLIŞ </a:t>
            </a:r>
          </a:p>
          <a:p>
            <a:r>
              <a:rPr lang="tr-TR" altLang="tr-TR" dirty="0" smtClean="0">
                <a:solidFill>
                  <a:schemeClr val="accent6"/>
                </a:solidFill>
                <a:cs typeface="Times New Roman" pitchFamily="18" charset="0"/>
              </a:rPr>
              <a:t>Benim toplumumda istismar yoktur. </a:t>
            </a:r>
            <a:r>
              <a:rPr lang="tr-TR" altLang="tr-TR" dirty="0" smtClean="0">
                <a:solidFill>
                  <a:schemeClr val="accent3"/>
                </a:solidFill>
                <a:cs typeface="Times New Roman" pitchFamily="18" charset="0"/>
              </a:rPr>
              <a:t>YANLIŞ</a:t>
            </a:r>
          </a:p>
          <a:p>
            <a:endParaRPr lang="tr-TR" altLang="tr-TR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endParaRPr lang="tr-TR" altLang="tr-TR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endParaRPr lang="tr-TR" altLang="tr-TR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endParaRPr lang="tr-TR" altLang="tr-TR" dirty="0" smtClean="0">
              <a:solidFill>
                <a:schemeClr val="accent6"/>
              </a:solidFill>
              <a:cs typeface="Times New Roman" pitchFamily="18" charset="0"/>
            </a:endParaRPr>
          </a:p>
          <a:p>
            <a:endParaRPr lang="en-GB" altLang="tr-TR" dirty="0" smtClean="0"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2050" name="Picture 2" descr="C:\Users\User\Desktop\akoder_medya_irmaki_istismar_ediyor_h669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77072"/>
            <a:ext cx="4536504" cy="254011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07704" y="2564904"/>
            <a:ext cx="6480720" cy="3384376"/>
          </a:xfrm>
        </p:spPr>
        <p:txBody>
          <a:bodyPr>
            <a:normAutofit/>
          </a:bodyPr>
          <a:lstStyle/>
          <a:p>
            <a:r>
              <a:rPr lang="tr-TR" dirty="0" smtClean="0"/>
              <a:t>DİNLEDİĞİNİZ İÇİN TEŞEKKÜR EDERİM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                                        Merve DİNÇER</a:t>
            </a:r>
          </a:p>
          <a:p>
            <a:r>
              <a:rPr lang="tr-TR" dirty="0" smtClean="0"/>
              <a:t>                                         Rehber Öğretmen</a:t>
            </a:r>
          </a:p>
          <a:p>
            <a:endParaRPr lang="en-GB" altLang="tr-TR" dirty="0" smtClean="0"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71600" y="0"/>
            <a:ext cx="8172400" cy="1894362"/>
          </a:xfrm>
        </p:spPr>
        <p:txBody>
          <a:bodyPr>
            <a:normAutofit/>
          </a:bodyPr>
          <a:lstStyle/>
          <a:p>
            <a:r>
              <a:rPr lang="tr-TR" sz="3600" dirty="0" smtClean="0"/>
              <a:t>ÇOCUK İSTİSMARI NEDİR ?</a:t>
            </a:r>
            <a:endParaRPr lang="tr-TR" sz="3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7884368" cy="2880320"/>
          </a:xfrm>
        </p:spPr>
        <p:txBody>
          <a:bodyPr>
            <a:normAutofit/>
          </a:bodyPr>
          <a:lstStyle/>
          <a:p>
            <a:r>
              <a:rPr lang="en-GB" altLang="tr-TR" dirty="0" smtClean="0"/>
              <a:t>0-18 </a:t>
            </a:r>
            <a:r>
              <a:rPr lang="en-GB" altLang="tr-TR" dirty="0" err="1" smtClean="0"/>
              <a:t>yaş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grubundaki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çocuğun</a:t>
            </a:r>
            <a:r>
              <a:rPr lang="tr-TR" altLang="tr-TR" dirty="0" smtClean="0"/>
              <a:t>;</a:t>
            </a:r>
            <a:r>
              <a:rPr lang="en-GB" altLang="tr-TR" dirty="0" smtClean="0"/>
              <a:t> </a:t>
            </a:r>
            <a:endParaRPr lang="tr-TR" altLang="tr-TR" dirty="0" smtClean="0"/>
          </a:p>
          <a:p>
            <a:r>
              <a:rPr lang="tr-TR" dirty="0" smtClean="0"/>
              <a:t>Sağlığına, gelişimine, yaşamına ve değerine zarar verebilen; çocuğun, fiziksel ve </a:t>
            </a:r>
            <a:r>
              <a:rPr lang="tr-TR" dirty="0" err="1" smtClean="0"/>
              <a:t>psiko</a:t>
            </a:r>
            <a:r>
              <a:rPr lang="tr-TR" dirty="0" smtClean="0"/>
              <a:t>-sosyal gelişimini bilerek veya bilmeyerek olumsuz etkileyen her türlü harekete  </a:t>
            </a:r>
            <a:r>
              <a:rPr lang="tr-TR" altLang="tr-TR" dirty="0" smtClean="0"/>
              <a:t>“</a:t>
            </a:r>
            <a:r>
              <a:rPr lang="tr-TR" altLang="tr-TR" dirty="0" smtClean="0">
                <a:solidFill>
                  <a:schemeClr val="accent3"/>
                </a:solidFill>
              </a:rPr>
              <a:t>ÇOCUK İSTİSMARI</a:t>
            </a:r>
            <a:r>
              <a:rPr lang="tr-TR" altLang="tr-TR" dirty="0" smtClean="0"/>
              <a:t>” denir.</a:t>
            </a:r>
            <a:endParaRPr lang="en-GB" altLang="tr-TR" dirty="0" smtClean="0"/>
          </a:p>
          <a:p>
            <a:endParaRPr lang="tr-TR" dirty="0"/>
          </a:p>
        </p:txBody>
      </p:sp>
      <p:pic>
        <p:nvPicPr>
          <p:cNvPr id="2050" name="Picture 2" descr="C:\Users\User\Desktop\7844ea41-b679-4d72-826b-fcb1d1f077c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4100756"/>
            <a:ext cx="3888432" cy="2181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95736" y="1124744"/>
            <a:ext cx="6532240" cy="288032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smtClean="0"/>
              <a:t>ÇOCUK İSTİSMARININ TÜRLERİ</a:t>
            </a:r>
          </a:p>
          <a:p>
            <a:endParaRPr lang="tr-TR" sz="2800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Fiziksel İstismar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Duygusal İstismar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Cinsel İstismar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İhmal</a:t>
            </a:r>
            <a:endParaRPr lang="tr-TR" sz="2400" dirty="0"/>
          </a:p>
        </p:txBody>
      </p:sp>
      <p:pic>
        <p:nvPicPr>
          <p:cNvPr id="5" name="3 Resim" descr="slide0001_image004.jpg"/>
          <p:cNvPicPr>
            <a:picLocks noChangeAspect="1"/>
          </p:cNvPicPr>
          <p:nvPr/>
        </p:nvPicPr>
        <p:blipFill>
          <a:blip r:embed="rId2" cstate="print"/>
          <a:srcRect l="10625" r="18427" b="19118"/>
          <a:stretch>
            <a:fillRect/>
          </a:stretch>
        </p:blipFill>
        <p:spPr bwMode="auto">
          <a:xfrm rot="9220902" flipV="1">
            <a:off x="5671609" y="3944430"/>
            <a:ext cx="24590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35696" y="836712"/>
            <a:ext cx="6748264" cy="338437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FİZİKSEL İSTİSMAR</a:t>
            </a:r>
          </a:p>
          <a:p>
            <a:r>
              <a:rPr lang="tr-TR" dirty="0" smtClean="0"/>
              <a:t>Çocuk ya da gencin, anne babası ya da bakımından sorumlu olan kişi tarafından sağlığına zarar verecek şekilde fiziksel hasara uğratılması yaralanması ya da yaralanma riski taşımasıdır.</a:t>
            </a:r>
          </a:p>
          <a:p>
            <a:endParaRPr lang="tr-TR" dirty="0" smtClean="0"/>
          </a:p>
          <a:p>
            <a:r>
              <a:rPr lang="tr-TR" dirty="0" smtClean="0"/>
              <a:t>Bu hasar, elle ya da bir nesneyle vurularak, itilerek, sarsılarak yakılarak ya da ısırılarak oluşabilmektedir. 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074" name="Picture 2" descr="C:\Users\User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4106019" cy="229937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427984" y="692696"/>
            <a:ext cx="4536504" cy="3672408"/>
          </a:xfrm>
        </p:spPr>
        <p:txBody>
          <a:bodyPr>
            <a:normAutofit/>
          </a:bodyPr>
          <a:lstStyle/>
          <a:p>
            <a:r>
              <a:rPr lang="tr-TR" dirty="0" smtClean="0"/>
              <a:t>DUYGUSAL İSTİSMAR</a:t>
            </a:r>
          </a:p>
          <a:p>
            <a:r>
              <a:rPr lang="en-GB" altLang="tr-TR" dirty="0" err="1" smtClean="0">
                <a:cs typeface="Times New Roman" pitchFamily="18" charset="0"/>
              </a:rPr>
              <a:t>Çocuğun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gereksinim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duyduğu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ilgi</a:t>
            </a:r>
            <a:r>
              <a:rPr lang="en-GB" altLang="tr-TR" dirty="0" smtClean="0">
                <a:cs typeface="Times New Roman" pitchFamily="18" charset="0"/>
              </a:rPr>
              <a:t>, </a:t>
            </a:r>
            <a:r>
              <a:rPr lang="en-GB" altLang="tr-TR" dirty="0" err="1" smtClean="0">
                <a:cs typeface="Times New Roman" pitchFamily="18" charset="0"/>
              </a:rPr>
              <a:t>sevgi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ve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bakımdan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yoksun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bırakılarak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psikolojik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hasara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uğratılmasıdır</a:t>
            </a:r>
            <a:r>
              <a:rPr lang="tr-TR" altLang="tr-TR" dirty="0" smtClean="0">
                <a:cs typeface="Times New Roman" pitchFamily="18" charset="0"/>
              </a:rPr>
              <a:t>.</a:t>
            </a:r>
          </a:p>
          <a:p>
            <a:endParaRPr lang="tr-TR" altLang="tr-TR" dirty="0" smtClean="0">
              <a:cs typeface="Times New Roman" pitchFamily="18" charset="0"/>
            </a:endParaRPr>
          </a:p>
          <a:p>
            <a:r>
              <a:rPr lang="tr-TR" altLang="tr-TR" dirty="0" smtClean="0">
                <a:solidFill>
                  <a:schemeClr val="accent3"/>
                </a:solidFill>
                <a:cs typeface="Times New Roman" pitchFamily="18" charset="0"/>
              </a:rPr>
              <a:t>Duygusal istismar</a:t>
            </a:r>
            <a:r>
              <a:rPr lang="tr-TR" altLang="tr-TR" dirty="0" smtClean="0">
                <a:cs typeface="Times New Roman" pitchFamily="18" charset="0"/>
              </a:rPr>
              <a:t>, en sık karşılaşılan istismar türüdür.</a:t>
            </a:r>
          </a:p>
          <a:p>
            <a:endParaRPr lang="en-GB" altLang="tr-TR" dirty="0" smtClean="0"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4098" name="Picture 2" descr="C:\Users\User\Desktop\Slide11_Pic2_6359908799992864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21088"/>
            <a:ext cx="3096344" cy="23219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Users\User\Desktop\cinsel-istismar,NdGIuc09l0ugC8hs2e47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3273221" cy="19230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362627-3-4-13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3278038" cy="2926262"/>
          </a:xfrm>
          <a:prstGeom prst="rect">
            <a:avLst/>
          </a:prstGeom>
          <a:noFill/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051720" y="332656"/>
            <a:ext cx="7092280" cy="496855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DUYGUSAL İSTİSMAR ;</a:t>
            </a:r>
          </a:p>
          <a:p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Çocuğun ihtiyaçlarını karşılamamak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Yardım  isteklerini reddetmek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Çocuğa yokmuş gibi davranmak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Çocuğu sözel (bağırmak, küfretmek ) saldırılara maruz bırakmak veya korkutmak, tehdit etmek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Çocuğa kötü örnek teşkil ederek, onu suça teşvik etmek.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Çocuğa sorumluluk baskısı oluşturarak yaşından büyük davranmasına zorlamak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Kardeşler arası ayrım yapmak, küçük düşürücü davranışlarda bulunmak 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r>
              <a:rPr lang="tr-TR" dirty="0" smtClean="0"/>
              <a:t>gibi durumları içerir.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en-GB" altLang="tr-TR" dirty="0" smtClean="0"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2466975" cy="18478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123728" y="188640"/>
            <a:ext cx="6768752" cy="4608512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CİNSEL İSTİSMAR</a:t>
            </a:r>
          </a:p>
          <a:p>
            <a:endParaRPr lang="tr-TR" dirty="0" smtClean="0"/>
          </a:p>
          <a:p>
            <a:r>
              <a:rPr lang="tr-TR" dirty="0" smtClean="0"/>
              <a:t>Çocuğun bir erişkin tarafından, cinsel uyarı ve doyum için kullanılması, cinsel suçlarda, cinsel obje olarak kullanılmasıdır. </a:t>
            </a:r>
          </a:p>
          <a:p>
            <a:endParaRPr lang="tr-TR" dirty="0" smtClean="0"/>
          </a:p>
          <a:p>
            <a:r>
              <a:rPr lang="tr-TR" dirty="0" smtClean="0"/>
              <a:t>Yapılan araştırmalarda,  kız çocuklarına yönelik istismarın erkek çocuklara oranla üç kat daha fazla olduğu bilinmektedir. </a:t>
            </a:r>
          </a:p>
          <a:p>
            <a:endParaRPr lang="tr-TR" dirty="0" smtClean="0"/>
          </a:p>
          <a:p>
            <a:r>
              <a:rPr lang="tr-TR" dirty="0" smtClean="0"/>
              <a:t>Cinsel İstismar, sık rastlanan ve etkileri uzun süren bir durum olsa da çoğu zaman gizli kalmaktadır. </a:t>
            </a:r>
          </a:p>
          <a:p>
            <a:endParaRPr lang="tr-TR" dirty="0" smtClean="0"/>
          </a:p>
          <a:p>
            <a:r>
              <a:rPr lang="tr-TR" dirty="0" smtClean="0"/>
              <a:t>İstismarı gerçekleştiren kişiler, çoğunlukla çocuğun tanıdığı bireyler olduğuna dikkat çekmektedir. </a:t>
            </a:r>
          </a:p>
          <a:p>
            <a:endParaRPr lang="tr-TR" dirty="0" smtClean="0"/>
          </a:p>
          <a:p>
            <a:endParaRPr lang="en-GB" altLang="tr-TR" dirty="0" smtClean="0"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6146" name="Picture 2" descr="C:\Users\User\Desktop\cinsel-istis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33100"/>
            <a:ext cx="4104456" cy="20362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tac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1224136" cy="1224136"/>
          </a:xfrm>
          <a:prstGeom prst="rect">
            <a:avLst/>
          </a:prstGeom>
          <a:noFill/>
        </p:spPr>
      </p:pic>
      <p:pic>
        <p:nvPicPr>
          <p:cNvPr id="7171" name="Picture 3" descr="C:\Users\User\Desktop\page-devlet-yurtlari-cinsel-istismar-merkezi-haline-geldi-303134751-64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013176"/>
            <a:ext cx="3168352" cy="1620180"/>
          </a:xfrm>
          <a:prstGeom prst="rect">
            <a:avLst/>
          </a:prstGeom>
          <a:noFill/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7560840" cy="5932040"/>
          </a:xfrm>
        </p:spPr>
        <p:txBody>
          <a:bodyPr>
            <a:normAutofit/>
          </a:bodyPr>
          <a:lstStyle/>
          <a:p>
            <a:r>
              <a:rPr lang="tr-TR" dirty="0" smtClean="0"/>
              <a:t>Çocuk İstismarı Sonucunda Neler Olur ?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Duygularını kontrol edememe ve sık görülen öfke patlamaları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İnsanlardan uzaklaşma ve depresyona girme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Uykuya dalmada ve uykunun devamında güçlükler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Kabuslar görme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Acizlik hissi ve kirletilmişlik duygusu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İdrar ve dışkı kaçırma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Yaşına uygun olmayan cinsel içerikli kelimeler kullanma ya da bu tür davranışlarda bulunma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Öğrenme güçlüğüyle birlikte dikkat eksikliği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 smtClean="0"/>
              <a:t>Yaşam boy sürecek özgüven eksikliği</a:t>
            </a:r>
          </a:p>
          <a:p>
            <a:endParaRPr lang="tr-TR" dirty="0" smtClean="0"/>
          </a:p>
          <a:p>
            <a:endParaRPr lang="en-GB" altLang="tr-TR" dirty="0" smtClean="0"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07704" y="116632"/>
            <a:ext cx="7236296" cy="46805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tr-TR" dirty="0" smtClean="0"/>
              <a:t>ÇOCUKLAR İSTİSMARA UĞRADIKLARINI NEDEN SÖYLEYEMEZLER ?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İstismara uğradıkları iddialarına inanılmayacağı düşüncesi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İstismarı gerçekleştiren kişinin tehditlerine yönelik korku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İstismarı nasıl anlatacağını,ifade edeceğini bilememesi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Toplumsal ve arkadaş ilişkilerinde dışlanma korkuları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Yöneltilen istismara ilişkin kendilerine yönelik suçlama ve utanç duyguları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İstismarda bulunan kişinin yaşı ve olgunluğuna ilişkin yapılanın doğru olabileceği düşüncesi ve yapılana itaat edilmesi 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r>
              <a:rPr lang="tr-TR" dirty="0" smtClean="0"/>
              <a:t>gibi nedenlerle çocuklar istismar edildiklerini saklayabilirler. 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endParaRPr lang="en-GB" altLang="tr-TR" dirty="0" smtClean="0"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1026" name="Picture 2" descr="C:\Users\User\Desktop\042931_çocuklar_cinsel_istismar_korunma_anlatma_takipetme_bilinçlenme_ve_bilinçlendirme_620x330_akademiporta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509120"/>
            <a:ext cx="4032448" cy="21457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User\Desktop\cinsel_istis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007780" cy="137480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424</TotalTime>
  <Words>492</Words>
  <Application>Microsoft Office PowerPoint</Application>
  <PresentationFormat>Ekran Gösterisi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Gündönümü</vt:lpstr>
      <vt:lpstr>Slayt 1</vt:lpstr>
      <vt:lpstr>ÇOCUK İSTİSMARI NEDİR 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İHMAL VE İSTİSMARI</dc:title>
  <dc:creator>User</dc:creator>
  <cp:lastModifiedBy>User</cp:lastModifiedBy>
  <cp:revision>47</cp:revision>
  <dcterms:created xsi:type="dcterms:W3CDTF">2017-11-27T09:30:18Z</dcterms:created>
  <dcterms:modified xsi:type="dcterms:W3CDTF">2017-12-08T11:38:11Z</dcterms:modified>
</cp:coreProperties>
</file>